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2" r:id="rId4"/>
    <p:sldId id="264" r:id="rId5"/>
    <p:sldId id="266" r:id="rId6"/>
    <p:sldId id="263" r:id="rId7"/>
    <p:sldId id="267" r:id="rId8"/>
    <p:sldId id="265" r:id="rId9"/>
    <p:sldId id="268" r:id="rId10"/>
    <p:sldId id="260" r:id="rId11"/>
    <p:sldId id="269" r:id="rId12"/>
    <p:sldId id="261" r:id="rId13"/>
    <p:sldId id="257" r:id="rId14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CC9900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78" y="6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3A35B-2C56-41AD-BE2E-14DB82D8F5A3}" type="datetimeFigureOut">
              <a:rPr kumimoji="1" lang="ja-JP" altLang="en-US" smtClean="0"/>
              <a:t>2017/5/10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764D0-7CCF-4134-9DF0-A7FE3D845BD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1568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3A35B-2C56-41AD-BE2E-14DB82D8F5A3}" type="datetimeFigureOut">
              <a:rPr kumimoji="1" lang="ja-JP" altLang="en-US" smtClean="0"/>
              <a:t>2017/5/10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764D0-7CCF-4134-9DF0-A7FE3D845BD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8795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3A35B-2C56-41AD-BE2E-14DB82D8F5A3}" type="datetimeFigureOut">
              <a:rPr kumimoji="1" lang="ja-JP" altLang="en-US" smtClean="0"/>
              <a:t>2017/5/10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764D0-7CCF-4134-9DF0-A7FE3D845BD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4049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3A35B-2C56-41AD-BE2E-14DB82D8F5A3}" type="datetimeFigureOut">
              <a:rPr kumimoji="1" lang="ja-JP" altLang="en-US" smtClean="0"/>
              <a:t>2017/5/10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764D0-7CCF-4134-9DF0-A7FE3D845BD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4738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3A35B-2C56-41AD-BE2E-14DB82D8F5A3}" type="datetimeFigureOut">
              <a:rPr kumimoji="1" lang="ja-JP" altLang="en-US" smtClean="0"/>
              <a:t>2017/5/10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764D0-7CCF-4134-9DF0-A7FE3D845BD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9296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3A35B-2C56-41AD-BE2E-14DB82D8F5A3}" type="datetimeFigureOut">
              <a:rPr kumimoji="1" lang="ja-JP" altLang="en-US" smtClean="0"/>
              <a:t>2017/5/10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764D0-7CCF-4134-9DF0-A7FE3D845BD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9794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3A35B-2C56-41AD-BE2E-14DB82D8F5A3}" type="datetimeFigureOut">
              <a:rPr kumimoji="1" lang="ja-JP" altLang="en-US" smtClean="0"/>
              <a:t>2017/5/10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764D0-7CCF-4134-9DF0-A7FE3D845BD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6468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3A35B-2C56-41AD-BE2E-14DB82D8F5A3}" type="datetimeFigureOut">
              <a:rPr kumimoji="1" lang="ja-JP" altLang="en-US" smtClean="0"/>
              <a:t>2017/5/10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764D0-7CCF-4134-9DF0-A7FE3D845BD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8049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3A35B-2C56-41AD-BE2E-14DB82D8F5A3}" type="datetimeFigureOut">
              <a:rPr kumimoji="1" lang="ja-JP" altLang="en-US" smtClean="0"/>
              <a:t>2017/5/10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764D0-7CCF-4134-9DF0-A7FE3D845BD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5210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3A35B-2C56-41AD-BE2E-14DB82D8F5A3}" type="datetimeFigureOut">
              <a:rPr kumimoji="1" lang="ja-JP" altLang="en-US" smtClean="0"/>
              <a:t>2017/5/10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764D0-7CCF-4134-9DF0-A7FE3D845BD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7416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3A35B-2C56-41AD-BE2E-14DB82D8F5A3}" type="datetimeFigureOut">
              <a:rPr kumimoji="1" lang="ja-JP" altLang="en-US" smtClean="0"/>
              <a:t>2017/5/10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764D0-7CCF-4134-9DF0-A7FE3D845BD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1597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83A35B-2C56-41AD-BE2E-14DB82D8F5A3}" type="datetimeFigureOut">
              <a:rPr kumimoji="1" lang="ja-JP" altLang="en-US" smtClean="0"/>
              <a:t>2017/5/10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D764D0-7CCF-4134-9DF0-A7FE3D845BD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7666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0" y="2924944"/>
            <a:ext cx="91440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900113"/>
            <a:r>
              <a:rPr lang="ja-JP" altLang="en-US" sz="3200" dirty="0">
                <a:latin typeface="HGP明朝E" panose="02020900000000000000" pitchFamily="18" charset="-128"/>
                <a:ea typeface="HGP明朝E" panose="02020900000000000000" pitchFamily="18" charset="-128"/>
                <a:cs typeface="Meiryo UI" panose="020B0604030504040204" pitchFamily="50" charset="-128"/>
              </a:rPr>
              <a:t>　　　　</a:t>
            </a:r>
            <a:r>
              <a:rPr lang="en-US" altLang="ja-JP" sz="3200" dirty="0">
                <a:latin typeface="HGP明朝E" panose="02020900000000000000" pitchFamily="18" charset="-128"/>
                <a:ea typeface="HGP明朝E" panose="02020900000000000000" pitchFamily="18" charset="-128"/>
                <a:cs typeface="Meiryo UI" panose="020B0604030504040204" pitchFamily="50" charset="-128"/>
              </a:rPr>
              <a:t>Introduction of </a:t>
            </a:r>
            <a:r>
              <a:rPr lang="ja-JP" altLang="en-US" sz="3200" dirty="0">
                <a:latin typeface="HGP明朝E" panose="02020900000000000000" pitchFamily="18" charset="-128"/>
                <a:ea typeface="HGP明朝E" panose="02020900000000000000" pitchFamily="18" charset="-128"/>
                <a:cs typeface="Meiryo UI" panose="020B0604030504040204" pitchFamily="50" charset="-128"/>
              </a:rPr>
              <a:t>　</a:t>
            </a:r>
            <a:r>
              <a:rPr lang="ja-JP" altLang="en-US" sz="3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/>
            <a:endParaRPr kumimoji="1"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/>
            <a:endParaRPr kumimoji="1"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/>
            <a:r>
              <a:rPr lang="en-US" altLang="ja-JP" sz="2000" b="1" dirty="0">
                <a:solidFill>
                  <a:srgbClr val="FF0000"/>
                </a:solidFill>
                <a:latin typeface="HGP明朝E" panose="02020900000000000000" pitchFamily="18" charset="-128"/>
                <a:ea typeface="HGP明朝E" panose="02020900000000000000" pitchFamily="18" charset="-128"/>
                <a:cs typeface="Meiryo UI" panose="020B0604030504040204" pitchFamily="50" charset="-128"/>
              </a:rPr>
              <a:t>V</a:t>
            </a:r>
            <a:r>
              <a:rPr lang="en-US" altLang="ja-JP" sz="2000" dirty="0">
                <a:latin typeface="HGP明朝E" panose="02020900000000000000" pitchFamily="18" charset="-128"/>
                <a:ea typeface="HGP明朝E" panose="02020900000000000000" pitchFamily="18" charset="-128"/>
                <a:cs typeface="Meiryo UI" panose="020B0604030504040204" pitchFamily="50" charset="-128"/>
              </a:rPr>
              <a:t>italizing </a:t>
            </a:r>
            <a:r>
              <a:rPr lang="en-US" altLang="ja-JP" sz="2000" b="1" dirty="0">
                <a:solidFill>
                  <a:srgbClr val="FF0000"/>
                </a:solidFill>
                <a:latin typeface="HGP明朝E" panose="02020900000000000000" pitchFamily="18" charset="-128"/>
                <a:ea typeface="HGP明朝E" panose="02020900000000000000" pitchFamily="18" charset="-128"/>
                <a:cs typeface="Meiryo UI" panose="020B0604030504040204" pitchFamily="50" charset="-128"/>
              </a:rPr>
              <a:t>L</a:t>
            </a:r>
            <a:r>
              <a:rPr lang="en-US" altLang="ja-JP" sz="2000" dirty="0">
                <a:latin typeface="HGP明朝E" panose="02020900000000000000" pitchFamily="18" charset="-128"/>
                <a:ea typeface="HGP明朝E" panose="02020900000000000000" pitchFamily="18" charset="-128"/>
                <a:cs typeface="Meiryo UI" panose="020B0604030504040204" pitchFamily="50" charset="-128"/>
              </a:rPr>
              <a:t>ocal </a:t>
            </a:r>
            <a:r>
              <a:rPr lang="en-US" altLang="ja-JP" sz="2000" b="1" dirty="0">
                <a:solidFill>
                  <a:srgbClr val="FF0000"/>
                </a:solidFill>
                <a:latin typeface="HGP明朝E" panose="02020900000000000000" pitchFamily="18" charset="-128"/>
                <a:ea typeface="HGP明朝E" panose="02020900000000000000" pitchFamily="18" charset="-128"/>
                <a:cs typeface="Meiryo UI" panose="020B0604030504040204" pitchFamily="50" charset="-128"/>
              </a:rPr>
              <a:t>E</a:t>
            </a:r>
            <a:r>
              <a:rPr lang="en-US" altLang="ja-JP" sz="2000" dirty="0">
                <a:latin typeface="HGP明朝E" panose="02020900000000000000" pitchFamily="18" charset="-128"/>
                <a:ea typeface="HGP明朝E" panose="02020900000000000000" pitchFamily="18" charset="-128"/>
                <a:cs typeface="Meiryo UI" panose="020B0604030504040204" pitchFamily="50" charset="-128"/>
              </a:rPr>
              <a:t>conomy Organization by Open </a:t>
            </a:r>
            <a:r>
              <a:rPr lang="en-US" altLang="ja-JP" sz="2000" b="1" dirty="0">
                <a:solidFill>
                  <a:srgbClr val="FF0000"/>
                </a:solidFill>
                <a:latin typeface="HGP明朝E" panose="02020900000000000000" pitchFamily="18" charset="-128"/>
                <a:ea typeface="HGP明朝E" panose="02020900000000000000" pitchFamily="18" charset="-128"/>
                <a:cs typeface="Meiryo UI" panose="020B0604030504040204" pitchFamily="50" charset="-128"/>
              </a:rPr>
              <a:t>D</a:t>
            </a:r>
            <a:r>
              <a:rPr lang="en-US" altLang="ja-JP" sz="2000" dirty="0">
                <a:latin typeface="HGP明朝E" panose="02020900000000000000" pitchFamily="18" charset="-128"/>
                <a:ea typeface="HGP明朝E" panose="02020900000000000000" pitchFamily="18" charset="-128"/>
                <a:cs typeface="Meiryo UI" panose="020B0604030504040204" pitchFamily="50" charset="-128"/>
              </a:rPr>
              <a:t>ata &amp; Big Data</a:t>
            </a:r>
            <a:endParaRPr kumimoji="1" lang="ja-JP" altLang="en-US" sz="2000" dirty="0">
              <a:latin typeface="HGP明朝E" panose="02020900000000000000" pitchFamily="18" charset="-128"/>
              <a:ea typeface="HGP明朝E" panose="02020900000000000000" pitchFamily="18" charset="-128"/>
              <a:cs typeface="Meiryo UI" panose="020B0604030504040204" pitchFamily="50" charset="-12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754" y="548679"/>
            <a:ext cx="2810495" cy="302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正方形/長方形 1"/>
          <p:cNvSpPr/>
          <p:nvPr/>
        </p:nvSpPr>
        <p:spPr>
          <a:xfrm>
            <a:off x="7668344" y="6309320"/>
            <a:ext cx="13869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HGP明朝E" panose="02020900000000000000" pitchFamily="18" charset="-128"/>
                <a:ea typeface="HGP明朝E" panose="02020900000000000000" pitchFamily="18" charset="-128"/>
                <a:cs typeface="Meiryo UI" panose="020B0604030504040204" pitchFamily="50" charset="-128"/>
              </a:rPr>
              <a:t>2017-05-11</a:t>
            </a:r>
            <a:endParaRPr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028384" y="116632"/>
            <a:ext cx="1029641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Document 10</a:t>
            </a:r>
            <a:endParaRPr kumimoji="1"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546513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0" y="0"/>
            <a:ext cx="9137455" cy="615553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marL="177800" indent="-177800" algn="ctr"/>
            <a:r>
              <a:rPr lang="en-US" altLang="ja-JP" sz="3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Committee &amp; Subcommittee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11283" y="984785"/>
            <a:ext cx="891488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/>
            <a:r>
              <a:rPr lang="ja-JP" altLang="en-US" sz="3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</a:t>
            </a:r>
            <a:r>
              <a:rPr lang="en-US" altLang="ja-JP" sz="3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Data Governance Committee</a:t>
            </a:r>
          </a:p>
          <a:p>
            <a:pPr marL="177800" indent="-177800"/>
            <a:r>
              <a:rPr lang="ja-JP" altLang="en-US" sz="3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</a:t>
            </a:r>
            <a:r>
              <a:rPr lang="en-US" altLang="ja-JP" sz="3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Technical Committee</a:t>
            </a:r>
          </a:p>
          <a:p>
            <a:pPr marL="177800" indent="-177800"/>
            <a:r>
              <a:rPr lang="ja-JP" altLang="en-US" sz="3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</a:t>
            </a:r>
            <a:r>
              <a:rPr lang="en-US" altLang="ja-JP" sz="3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Utilization and Promotion Committee</a:t>
            </a:r>
          </a:p>
          <a:p>
            <a:pPr marL="177800" indent="-177800"/>
            <a:r>
              <a:rPr lang="en-US" altLang="ja-JP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 </a:t>
            </a:r>
            <a:r>
              <a:rPr lang="en-US" altLang="ja-JP" sz="24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You are attending today!</a:t>
            </a:r>
          </a:p>
          <a:p>
            <a:pPr marL="177800" indent="-177800"/>
            <a:r>
              <a:rPr lang="ja-JP" altLang="en-US" sz="3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</a:t>
            </a:r>
            <a:r>
              <a:rPr lang="en-US" altLang="ja-JP" sz="3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2020 Open Data City Promotion </a:t>
            </a:r>
            <a:r>
              <a:rPr lang="en-US" altLang="ja-JP" sz="3400" b="1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Committe</a:t>
            </a:r>
            <a:endParaRPr lang="en-US" altLang="ja-JP" sz="34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177800" indent="-177800"/>
            <a:endParaRPr lang="en-US" altLang="ja-JP" sz="34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177800" indent="-177800"/>
            <a:r>
              <a:rPr lang="ja-JP" altLang="en-US" sz="3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</a:t>
            </a:r>
            <a:r>
              <a:rPr lang="en-US" altLang="ja-JP" sz="3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Municipality Subcommittee</a:t>
            </a:r>
          </a:p>
          <a:p>
            <a:pPr marL="177800" indent="-177800"/>
            <a:r>
              <a:rPr lang="ja-JP" altLang="en-US" sz="3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</a:t>
            </a:r>
            <a:r>
              <a:rPr lang="en-US" altLang="ja-JP" sz="3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Data Practical Use Consideration Subcommittee</a:t>
            </a:r>
          </a:p>
        </p:txBody>
      </p:sp>
    </p:spTree>
    <p:extLst>
      <p:ext uri="{BB962C8B-B14F-4D97-AF65-F5344CB8AC3E}">
        <p14:creationId xmlns:p14="http://schemas.microsoft.com/office/powerpoint/2010/main" val="35613090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-31251" y="6447006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 algn="ctr"/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Data Practical Use Consideration Subcommittee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6896" y="682892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 algn="ctr"/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Using the following data as a preceding model, consider common data format among municipalities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460569" y="1319201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/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Road traffic regulation information</a:t>
            </a:r>
          </a:p>
          <a:p>
            <a:pPr marL="177800" indent="-177800"/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Geological information (bowling investigation  data)</a:t>
            </a:r>
          </a:p>
          <a:p>
            <a:pPr marL="177800" indent="-177800"/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Administrative information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（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Food business relation permission information etc.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）</a:t>
            </a:r>
            <a:endParaRPr lang="en-US" altLang="ja-JP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0" y="0"/>
            <a:ext cx="9137455" cy="615553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marL="177800" indent="-177800" algn="ctr"/>
            <a:r>
              <a:rPr lang="ja-JP" altLang="en-US" sz="3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データ運用検討分科会（</a:t>
            </a:r>
            <a:r>
              <a:rPr lang="en-US" altLang="ja-JP" sz="3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2016-</a:t>
            </a:r>
            <a:r>
              <a:rPr lang="ja-JP" altLang="en-US" sz="3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）</a:t>
            </a:r>
            <a:endParaRPr lang="en-US" altLang="ja-JP" sz="34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646917"/>
            <a:ext cx="7488832" cy="3696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98951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0" y="0"/>
            <a:ext cx="9137455" cy="615553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marL="177800" indent="-177800" algn="ctr"/>
            <a:r>
              <a:rPr lang="ja-JP" altLang="en-US" sz="3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構成</a:t>
            </a:r>
            <a:endParaRPr lang="en-US" altLang="ja-JP" sz="34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0" y="764704"/>
            <a:ext cx="913745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/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</a:t>
            </a:r>
            <a:r>
              <a:rPr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Chief Counsel</a:t>
            </a: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：</a:t>
            </a:r>
            <a:r>
              <a:rPr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Dr. Hiroshi Komiyama</a:t>
            </a:r>
            <a:endParaRPr lang="en-US" altLang="ja-JP" sz="24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177800" indent="-177800"/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</a:t>
            </a:r>
            <a:r>
              <a:rPr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President</a:t>
            </a: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：</a:t>
            </a:r>
            <a:r>
              <a:rPr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Dr. Ken </a:t>
            </a:r>
            <a:r>
              <a:rPr lang="en-US" altLang="ja-JP" sz="2400" b="1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Sakamura</a:t>
            </a:r>
            <a:endParaRPr lang="en-US" altLang="ja-JP" sz="24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177800" indent="-177800"/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</a:t>
            </a:r>
            <a:r>
              <a:rPr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Board of Directors</a:t>
            </a: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：</a:t>
            </a:r>
            <a:endParaRPr lang="en-US" altLang="ja-JP" sz="24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177800" indent="-177800"/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・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KDDI CORPORATION</a:t>
            </a:r>
          </a:p>
          <a:p>
            <a:pPr marL="177800" indent="-177800"/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・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DENTSU INC.</a:t>
            </a:r>
          </a:p>
          <a:p>
            <a:pPr marL="177800" indent="-177800"/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・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Microsoft Corporation</a:t>
            </a:r>
          </a:p>
          <a:p>
            <a:pPr marL="177800" indent="-177800"/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・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IBM Japan, Ltd.</a:t>
            </a:r>
          </a:p>
          <a:p>
            <a:pPr marL="177800" indent="-177800"/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・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Nippon Telegraph and Telephone Corporation</a:t>
            </a:r>
          </a:p>
          <a:p>
            <a:pPr marL="177800" indent="-177800"/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・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NEC Corporation</a:t>
            </a:r>
          </a:p>
          <a:p>
            <a:pPr marL="177800" indent="-177800"/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・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Hitachi, Ltd.</a:t>
            </a:r>
          </a:p>
          <a:p>
            <a:pPr marL="177800" indent="-177800"/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・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FUJITSU LIMITED</a:t>
            </a:r>
          </a:p>
          <a:p>
            <a:pPr marL="177800" indent="-177800"/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・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Mitsubishi Research Institute, Inc.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（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Secretariat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）</a:t>
            </a:r>
            <a:endParaRPr lang="en-US" altLang="ja-JP" sz="24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177800" indent="-177800"/>
            <a:endParaRPr lang="en-US" altLang="ja-JP" sz="24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177800" indent="-177800"/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</a:t>
            </a:r>
            <a:r>
              <a:rPr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Municipalities</a:t>
            </a: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：</a:t>
            </a:r>
            <a:r>
              <a:rPr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71</a:t>
            </a: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団体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（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As of April 13, 2017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）</a:t>
            </a:r>
            <a:endParaRPr lang="en-US" altLang="ja-JP" sz="24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177800" indent="-177800"/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</a:t>
            </a:r>
            <a:r>
              <a:rPr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Support Members</a:t>
            </a: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：</a:t>
            </a:r>
            <a:r>
              <a:rPr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124</a:t>
            </a: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団体</a:t>
            </a:r>
            <a:endParaRPr lang="en-US" altLang="ja-JP" sz="24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051513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980728"/>
            <a:ext cx="5724525" cy="572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6544" y="984785"/>
            <a:ext cx="913745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 algn="ctr"/>
            <a:r>
              <a:rPr lang="en-US" altLang="ja-JP" sz="3400" b="1" dirty="0">
                <a:latin typeface="HGP明朝E" panose="02020900000000000000" pitchFamily="18" charset="-128"/>
                <a:ea typeface="HGP明朝E" panose="02020900000000000000" pitchFamily="18" charset="-128"/>
                <a:cs typeface="Meiryo UI" panose="020B0604030504040204" pitchFamily="50" charset="-128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2511415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150560" y="836712"/>
            <a:ext cx="895794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/>
            <a:r>
              <a:rPr lang="en-US" altLang="ja-JP" sz="3200" b="1" dirty="0">
                <a:solidFill>
                  <a:srgbClr val="CC99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July 2012</a:t>
            </a:r>
          </a:p>
          <a:p>
            <a:pPr marL="177800" indent="-177800"/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</a:t>
            </a:r>
            <a:r>
              <a:rPr lang="en-US" altLang="ja-JP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Japanese government</a:t>
            </a:r>
            <a:r>
              <a:rPr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publishes </a:t>
            </a:r>
          </a:p>
          <a:p>
            <a:pPr marL="177800" indent="-177800"/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r>
              <a:rPr lang="en-US" altLang="ja-JP" sz="32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“Open Government Data Strategy”</a:t>
            </a:r>
          </a:p>
          <a:p>
            <a:pPr marL="177800" indent="-177800"/>
            <a:endParaRPr kumimoji="1"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177800" indent="-177800"/>
            <a:r>
              <a:rPr lang="en-US" altLang="ja-JP" sz="3200" b="1" dirty="0">
                <a:solidFill>
                  <a:srgbClr val="CC99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July 2012</a:t>
            </a:r>
          </a:p>
          <a:p>
            <a:pPr marL="177800" indent="-177800"/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</a:t>
            </a:r>
            <a:r>
              <a:rPr lang="en-US" altLang="ja-JP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Established</a:t>
            </a:r>
          </a:p>
          <a:p>
            <a:pPr marL="177800" indent="-177800"/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r>
              <a:rPr lang="en-US" altLang="ja-JP" sz="32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“Open Data Promotion Consortium”</a:t>
            </a:r>
          </a:p>
          <a:p>
            <a:pPr marL="177800" indent="-177800"/>
            <a:endParaRPr kumimoji="1"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177800" indent="-177800"/>
            <a:r>
              <a:rPr lang="en-US" altLang="ja-JP" sz="3200" b="1" dirty="0">
                <a:solidFill>
                  <a:srgbClr val="CC99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October 2014</a:t>
            </a:r>
          </a:p>
          <a:p>
            <a:pPr marL="177800" indent="-177800"/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</a:t>
            </a:r>
            <a:r>
              <a:rPr lang="en-US" altLang="ja-JP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Becoming a general incorporated association</a:t>
            </a:r>
          </a:p>
          <a:p>
            <a:pPr marL="177800" indent="-177800"/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</a:t>
            </a:r>
            <a:r>
              <a:rPr lang="en-US" altLang="ja-JP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Change of name</a:t>
            </a:r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r>
              <a:rPr lang="en-US" altLang="ja-JP" sz="32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”VLED”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0" y="0"/>
            <a:ext cx="9137455" cy="615553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marL="177800" indent="-177800" algn="ctr"/>
            <a:r>
              <a:rPr lang="en-US" altLang="ja-JP" sz="3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History of establishment</a:t>
            </a:r>
            <a:r>
              <a:rPr lang="ja-JP" altLang="en-US" sz="3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（設立の経緯）</a:t>
            </a:r>
            <a:endParaRPr lang="en-US" altLang="ja-JP" sz="34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1198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570"/>
            <a:ext cx="9162294" cy="5901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正方形/長方形 1"/>
          <p:cNvSpPr/>
          <p:nvPr/>
        </p:nvSpPr>
        <p:spPr>
          <a:xfrm>
            <a:off x="1835696" y="6335168"/>
            <a:ext cx="71566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 algn="ctr"/>
            <a:r>
              <a:rPr lang="en-US" altLang="ja-JP" sz="16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Established</a:t>
            </a:r>
            <a:r>
              <a:rPr lang="ja-JP" altLang="en-US" sz="16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“</a:t>
            </a:r>
            <a:r>
              <a:rPr lang="en-US" altLang="ja-JP" sz="16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Open Data Promotion Consortium”</a:t>
            </a:r>
            <a:r>
              <a:rPr lang="ja-JP" altLang="en-US" sz="16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（</a:t>
            </a:r>
            <a:r>
              <a:rPr lang="en-US" altLang="ja-JP" sz="16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July 2012</a:t>
            </a:r>
            <a:r>
              <a:rPr lang="ja-JP" altLang="en-US" sz="16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）</a:t>
            </a:r>
            <a:endParaRPr lang="en-US" altLang="ja-JP" sz="16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2050" name="Picture 2" descr="オープンデータ流通推進コンソーシアム ロゴ画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6" y="5139262"/>
            <a:ext cx="1691680" cy="158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657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5661248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 algn="ctr"/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Founding Memorial Party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of VLED</a:t>
            </a:r>
          </a:p>
          <a:p>
            <a:pPr marL="177800" indent="-177800" algn="ctr"/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&amp; Award ceremony of Application contest 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（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December 2014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）</a:t>
            </a:r>
            <a:endParaRPr lang="en-US" altLang="ja-JP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9183191" cy="4257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35299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-23383" y="630002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 algn="ctr"/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Open Data symposium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(2012-)</a:t>
            </a:r>
            <a:endParaRPr lang="ja-JP" altLang="en-US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4" name="Picture 5" descr="\\Mfs\プロジェクト1\P101670 H27度オープンデータ・ビッグデータの利活用推進に向けた調査研究\07_work\研修及びシンポジウム\報告資料\シンポジウム\写真\マルクス（デジタル）\CIMG456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38"/>
          <a:stretch/>
        </p:blipFill>
        <p:spPr bwMode="auto">
          <a:xfrm>
            <a:off x="1814639" y="836712"/>
            <a:ext cx="5491337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\\Mfs\プロジェクト1\P101670 H27度オープンデータ・ビッグデータの利活用推進に向けた調査研究\07_work\研修及びシンポジウム\報告資料\シンポジウム\写真\富永スマホ（シンポジウム）\IMG_113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" t="52755" r="3387" b="20112"/>
          <a:stretch/>
        </p:blipFill>
        <p:spPr bwMode="auto">
          <a:xfrm>
            <a:off x="-23383" y="4109775"/>
            <a:ext cx="9167383" cy="1983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0" y="0"/>
            <a:ext cx="9137455" cy="615553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marL="177800" indent="-177800" algn="ctr"/>
            <a:r>
              <a:rPr lang="en-US" altLang="ja-JP" sz="3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Main activities</a:t>
            </a:r>
            <a:r>
              <a:rPr lang="ja-JP" altLang="en-US" sz="3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3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of VLED</a:t>
            </a:r>
            <a:r>
              <a:rPr lang="ja-JP" altLang="en-US" sz="3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（主な活動）</a:t>
            </a:r>
            <a:endParaRPr lang="en-US" altLang="ja-JP" sz="34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743241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-14149" y="5805264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 algn="ctr"/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Recognition of outstanding efforts for Open Data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(2012-)</a:t>
            </a:r>
            <a:endParaRPr lang="ja-JP" altLang="en-US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50" y="1622930"/>
            <a:ext cx="9158149" cy="3799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22488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-34354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 algn="ctr"/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Open Data training  for Local government  officials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（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2015-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）</a:t>
            </a:r>
          </a:p>
        </p:txBody>
      </p:sp>
      <p:pic>
        <p:nvPicPr>
          <p:cNvPr id="4" name="Picture 2" descr="C:\Users\2140232\Desktop\自治体研修・シンポジウム写真\自治体研修\CIMG42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3201942" cy="2401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2140232\Desktop\自治体研修・シンポジウム写真\自治体研修\CIMG43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12976"/>
            <a:ext cx="3839120" cy="287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2140232\Desktop\自治体研修・シンポジウム写真\自治体研修\CIMG43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153" y="3212976"/>
            <a:ext cx="4239463" cy="317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2140232\Desktop\自治体研修・シンポジウム写真\自治体研修\CIMG44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89" y="165931"/>
            <a:ext cx="3879034" cy="290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31376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-14149" y="5981009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 algn="ctr"/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Meteorological Data </a:t>
            </a:r>
            <a:r>
              <a:rPr lang="en-US" altLang="ja-JP" b="1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Ideathon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&amp; Hackathon (2012)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16" y="404664"/>
            <a:ext cx="4743450" cy="349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気象データ・ハッカソンの模様（１）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225" y="2060848"/>
            <a:ext cx="4676775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右矢印 6"/>
          <p:cNvSpPr/>
          <p:nvPr/>
        </p:nvSpPr>
        <p:spPr>
          <a:xfrm rot="2555521">
            <a:off x="4199009" y="2353903"/>
            <a:ext cx="536432" cy="792163"/>
          </a:xfrm>
          <a:prstGeom prst="rightArrow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616402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-14149" y="6439335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 algn="ctr"/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Open Data license  &amp;  Open Data guide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（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2012-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）</a:t>
            </a:r>
            <a:endParaRPr lang="en-US" altLang="ja-JP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7" name="右矢印 6"/>
          <p:cNvSpPr/>
          <p:nvPr/>
        </p:nvSpPr>
        <p:spPr>
          <a:xfrm>
            <a:off x="3995935" y="2708920"/>
            <a:ext cx="466579" cy="1680752"/>
          </a:xfrm>
          <a:prstGeom prst="rightArrow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93960"/>
            <a:ext cx="3760719" cy="447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21272"/>
            <a:ext cx="4304999" cy="262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正方形/長方形 7"/>
          <p:cNvSpPr/>
          <p:nvPr/>
        </p:nvSpPr>
        <p:spPr>
          <a:xfrm>
            <a:off x="4557851" y="3933056"/>
            <a:ext cx="44631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 algn="ctr"/>
            <a:r>
              <a:rPr lang="ja-JP" altLang="en-US" sz="3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政府標準利用規約</a:t>
            </a:r>
            <a:endParaRPr lang="en-US" altLang="ja-JP" sz="32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177800" indent="-177800" algn="ctr"/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Government Standard Terms of Service</a:t>
            </a:r>
          </a:p>
          <a:p>
            <a:pPr marL="177800" indent="-177800" algn="ctr"/>
            <a:endParaRPr lang="en-US" altLang="ja-JP" sz="16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177800" indent="-177800" algn="ctr"/>
            <a:r>
              <a:rPr lang="en-US" altLang="ja-JP" sz="3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1.0/2.0</a:t>
            </a:r>
          </a:p>
        </p:txBody>
      </p:sp>
      <p:sp>
        <p:nvSpPr>
          <p:cNvPr id="2" name="正方形/長方形 1"/>
          <p:cNvSpPr/>
          <p:nvPr/>
        </p:nvSpPr>
        <p:spPr>
          <a:xfrm>
            <a:off x="4557851" y="260648"/>
            <a:ext cx="4463164" cy="2872939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4557851" y="3789040"/>
            <a:ext cx="4463164" cy="18002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107504" y="260648"/>
            <a:ext cx="3818579" cy="532859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/>
          <p:cNvSpPr/>
          <p:nvPr/>
        </p:nvSpPr>
        <p:spPr>
          <a:xfrm>
            <a:off x="291355" y="5697006"/>
            <a:ext cx="81690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And “Examination of external specifications”</a:t>
            </a:r>
          </a:p>
          <a:p>
            <a:r>
              <a: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“Open Data business case collection” etc.</a:t>
            </a:r>
            <a:endParaRPr lang="ja-JP" altLang="en-US" sz="20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526616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</TotalTime>
  <Words>225</Words>
  <Application>Microsoft Office PowerPoint</Application>
  <PresentationFormat>画面に合わせる (4:3)</PresentationFormat>
  <Paragraphs>65</Paragraphs>
  <Slides>13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13</vt:i4>
      </vt:variant>
    </vt:vector>
  </HeadingPairs>
  <TitlesOfParts>
    <vt:vector size="19" baseType="lpstr">
      <vt:lpstr>HGP明朝E</vt:lpstr>
      <vt:lpstr>Meiryo UI</vt:lpstr>
      <vt:lpstr>ＭＳ Ｐゴシック</vt:lpstr>
      <vt:lpstr>Arial</vt:lpstr>
      <vt:lpstr>Calibri</vt:lpstr>
      <vt:lpstr>Office ​​テーマ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MRI</dc:creator>
  <cp:lastModifiedBy>橋田　理恵</cp:lastModifiedBy>
  <cp:revision>50</cp:revision>
  <dcterms:created xsi:type="dcterms:W3CDTF">2016-10-16T03:02:52Z</dcterms:created>
  <dcterms:modified xsi:type="dcterms:W3CDTF">2017-05-10T06:24:34Z</dcterms:modified>
</cp:coreProperties>
</file>